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17"/>
  </p:notesMasterIdLst>
  <p:handoutMasterIdLst>
    <p:handoutMasterId r:id="rId18"/>
  </p:handoutMasterIdLst>
  <p:sldIdLst>
    <p:sldId id="258" r:id="rId3"/>
    <p:sldId id="273" r:id="rId4"/>
    <p:sldId id="268" r:id="rId5"/>
    <p:sldId id="278" r:id="rId6"/>
    <p:sldId id="279" r:id="rId7"/>
    <p:sldId id="276" r:id="rId8"/>
    <p:sldId id="281" r:id="rId9"/>
    <p:sldId id="269" r:id="rId10"/>
    <p:sldId id="271" r:id="rId11"/>
    <p:sldId id="272" r:id="rId12"/>
    <p:sldId id="277" r:id="rId13"/>
    <p:sldId id="270" r:id="rId14"/>
    <p:sldId id="274" r:id="rId15"/>
    <p:sldId id="275" r:id="rId16"/>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76"/>
            <p14:sldId id="281"/>
            <p14:sldId id="269"/>
            <p14:sldId id="271"/>
            <p14:sldId id="272"/>
            <p14:sldId id="277"/>
            <p14:sldId id="270"/>
            <p14:sldId id="274"/>
            <p14:sldId id="275"/>
          </p14:sldIdLst>
        </p14:section>
      </p14:sectionLst>
    </p:ext>
    <p:ext uri="{EFAFB233-063F-42B5-8137-9DF3F51BA10A}">
      <p15:sldGuideLst xmlns="" xmlns:p15="http://schemas.microsoft.com/office/powerpoint/2012/main">
        <p15:guide id="1" orient="horz" pos="3024">
          <p15:clr>
            <a:srgbClr val="A4A3A4"/>
          </p15:clr>
        </p15:guide>
        <p15:guide id="2" pos="40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39" autoAdjust="0"/>
    <p:restoredTop sz="94660"/>
  </p:normalViewPr>
  <p:slideViewPr>
    <p:cSldViewPr showGuides="1">
      <p:cViewPr>
        <p:scale>
          <a:sx n="66" d="100"/>
          <a:sy n="66" d="100"/>
        </p:scale>
        <p:origin x="-948" y="-2124"/>
      </p:cViewPr>
      <p:guideLst>
        <p:guide orient="horz" pos="3024"/>
        <p:guide pos="40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 xmlns:a16="http://schemas.microsoft.com/office/drawing/2014/main" id="{336F07C8-6D1D-1E4C-9B1F-D478F3909BFF}"/>
              </a:ext>
            </a:extLst>
          </p:cNvPr>
          <p:cNvSpPr>
            <a:spLocks noGrp="1" noRot="1" noChangeAspect="1" noChangeArrowheads="1" noTextEdit="1"/>
          </p:cNvSpPr>
          <p:nvPr>
            <p:ph type="sldImg"/>
          </p:nvPr>
        </p:nvSpPr>
        <p:spPr>
          <a:ln/>
        </p:spPr>
      </p:sp>
      <p:sp>
        <p:nvSpPr>
          <p:cNvPr id="6148" name="Rectangle 3">
            <a:extLst>
              <a:ext uri="{FF2B5EF4-FFF2-40B4-BE49-F238E27FC236}">
                <a16:creationId xmlns=""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 xmlns:a16="http://schemas.microsoft.com/office/drawing/2014/main" id="{1FD3455A-94BB-4384-9D81-3373DDA6E786}"/>
              </a:ext>
            </a:extLst>
          </p:cNvPr>
          <p:cNvSpPr>
            <a:spLocks noGrp="1"/>
          </p:cNvSpPr>
          <p:nvPr>
            <p:ph type="title"/>
          </p:nvPr>
        </p:nvSpPr>
        <p:spPr>
          <a:xfrm>
            <a:off x="879475" y="511175"/>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 xmlns:a16="http://schemas.microsoft.com/office/drawing/2014/main" id="{5AD97918-B164-4912-9485-26849240275E}"/>
              </a:ext>
            </a:extLst>
          </p:cNvPr>
          <p:cNvSpPr>
            <a:spLocks noGrp="1"/>
          </p:cNvSpPr>
          <p:nvPr>
            <p:ph type="body" idx="1"/>
          </p:nvPr>
        </p:nvSpPr>
        <p:spPr>
          <a:xfrm>
            <a:off x="879475"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tiff"/><Relationship Id="rId4" Type="http://schemas.openxmlformats.org/officeDocument/2006/relationships/image" Target="../media/image15.tiff"/></Relationships>
</file>

<file path=ppt/slides/_rels/slide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 xmlns:a16="http://schemas.microsoft.com/office/drawing/2014/main" id="{D5D88259-ED24-BD49-9587-FD79AC5A0267}"/>
              </a:ext>
            </a:extLst>
          </p:cNvPr>
          <p:cNvSpPr>
            <a:spLocks noChangeArrowheads="1"/>
          </p:cNvSpPr>
          <p:nvPr/>
        </p:nvSpPr>
        <p:spPr bwMode="auto">
          <a:xfrm>
            <a:off x="1144215"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 xmlns:a16="http://schemas.microsoft.com/office/drawing/2014/main" id="{5382B293-F7D3-6840-BDDD-720EDDF9DFA7}"/>
              </a:ext>
            </a:extLst>
          </p:cNvPr>
          <p:cNvSpPr>
            <a:spLocks noChangeArrowheads="1"/>
          </p:cNvSpPr>
          <p:nvPr/>
        </p:nvSpPr>
        <p:spPr bwMode="auto">
          <a:xfrm>
            <a:off x="6328791"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lvl="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lvl="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 xmlns:a16="http://schemas.microsoft.com/office/drawing/2014/main" id="{82243864-034B-4B1F-989D-660E752C29D3}"/>
              </a:ext>
            </a:extLst>
          </p:cNvPr>
          <p:cNvSpPr txBox="1"/>
          <p:nvPr/>
        </p:nvSpPr>
        <p:spPr>
          <a:xfrm>
            <a:off x="239366" y="8689032"/>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 xmlns:a16="http://schemas.microsoft.com/office/drawing/2014/main" id="{1B9BAB15-89E8-4BE3-AEFC-6878394403C2}"/>
              </a:ext>
            </a:extLst>
          </p:cNvPr>
          <p:cNvSpPr txBox="1"/>
          <p:nvPr/>
        </p:nvSpPr>
        <p:spPr>
          <a:xfrm>
            <a:off x="6429378" y="8473008"/>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kumimoji="1" lang="ja-JP" altLang="en-US" dirty="0">
              <a:solidFill>
                <a:srgbClr val="0070C0"/>
              </a:solidFill>
            </a:endParaRPr>
          </a:p>
        </p:txBody>
      </p:sp>
      <p:sp>
        <p:nvSpPr>
          <p:cNvPr id="19" name="吹き出し: 四角形 18">
            <a:extLst>
              <a:ext uri="{FF2B5EF4-FFF2-40B4-BE49-F238E27FC236}">
                <a16:creationId xmlns=""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 xmlns:a16="http://schemas.microsoft.com/office/drawing/2014/main" id="{CE008806-0A9D-4D4D-9B56-7E0C6EC592E3}"/>
              </a:ext>
            </a:extLst>
          </p:cNvPr>
          <p:cNvSpPr/>
          <p:nvPr/>
        </p:nvSpPr>
        <p:spPr>
          <a:xfrm>
            <a:off x="0" y="11723"/>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endParaRPr kumimoji="1" lang="ja-JP" altLang="en-US">
              <a:solidFill>
                <a:schemeClr val="tx1"/>
              </a:solidFill>
            </a:endParaRPr>
          </a:p>
        </p:txBody>
      </p:sp>
      <p:sp>
        <p:nvSpPr>
          <p:cNvPr id="6" name="正方形/長方形 5">
            <a:extLst>
              <a:ext uri="{FF2B5EF4-FFF2-40B4-BE49-F238E27FC236}">
                <a16:creationId xmlns="" xmlns:a16="http://schemas.microsoft.com/office/drawing/2014/main" id="{EBDFA98A-0EA7-744F-A490-10EC103CBA49}"/>
              </a:ext>
            </a:extLst>
          </p:cNvPr>
          <p:cNvSpPr/>
          <p:nvPr/>
        </p:nvSpPr>
        <p:spPr>
          <a:xfrm>
            <a:off x="2080320" y="1646111"/>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7" name="正方形/長方形 6">
            <a:extLst>
              <a:ext uri="{FF2B5EF4-FFF2-40B4-BE49-F238E27FC236}">
                <a16:creationId xmlns=""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 xmlns:a16="http://schemas.microsoft.com/office/drawing/2014/main" id="{F043A68C-8219-7B46-B497-656A75B77067}"/>
              </a:ext>
            </a:extLst>
          </p:cNvPr>
          <p:cNvSpPr/>
          <p:nvPr/>
        </p:nvSpPr>
        <p:spPr>
          <a:xfrm rot="16200000">
            <a:off x="392621" y="2298278"/>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 xmlns:a16="http://schemas.microsoft.com/office/drawing/2014/main" id="{2BD62DE5-21CC-444E-B43E-456621B4739D}"/>
              </a:ext>
            </a:extLst>
          </p:cNvPr>
          <p:cNvSpPr/>
          <p:nvPr/>
        </p:nvSpPr>
        <p:spPr>
          <a:xfrm rot="16200000">
            <a:off x="1006862" y="2298278"/>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0" name="直線矢印コネクタ 9">
            <a:extLst>
              <a:ext uri="{FF2B5EF4-FFF2-40B4-BE49-F238E27FC236}">
                <a16:creationId xmlns=""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 xmlns:a16="http://schemas.microsoft.com/office/drawing/2014/main" id="{FEC997F1-0A7C-5849-8758-A1A8FB916C9C}"/>
              </a:ext>
            </a:extLst>
          </p:cNvPr>
          <p:cNvCxnSpPr>
            <a:cxnSpLocks/>
            <a:stCxn id="9" idx="2"/>
            <a:endCxn id="13" idx="0"/>
          </p:cNvCxnSpPr>
          <p:nvPr/>
        </p:nvCxnSpPr>
        <p:spPr>
          <a:xfrm flipV="1">
            <a:off x="1902473" y="2473808"/>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4" name="正方形/長方形 13">
              <a:extLst>
                <a:ext uri="{FF2B5EF4-FFF2-40B4-BE49-F238E27FC236}">
                  <a16:creationId xmlns=""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5" name="直線矢印コネクタ 14">
              <a:extLst>
                <a:ext uri="{FF2B5EF4-FFF2-40B4-BE49-F238E27FC236}">
                  <a16:creationId xmlns=""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17" name="正方形/長方形 16">
              <a:extLst>
                <a:ext uri="{FF2B5EF4-FFF2-40B4-BE49-F238E27FC236}">
                  <a16:creationId xmlns=""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18" name="グループ化 17">
              <a:extLst>
                <a:ext uri="{FF2B5EF4-FFF2-40B4-BE49-F238E27FC236}">
                  <a16:creationId xmlns=""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22" name="直線矢印コネクタ 21">
              <a:extLst>
                <a:ext uri="{FF2B5EF4-FFF2-40B4-BE49-F238E27FC236}">
                  <a16:creationId xmlns=""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25" name="直線矢印コネクタ 24">
              <a:extLst>
                <a:ext uri="{FF2B5EF4-FFF2-40B4-BE49-F238E27FC236}">
                  <a16:creationId xmlns=""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27" name="正方形/長方形 26">
              <a:extLst>
                <a:ext uri="{FF2B5EF4-FFF2-40B4-BE49-F238E27FC236}">
                  <a16:creationId xmlns=""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28" name="直線矢印コネクタ 27">
              <a:extLst>
                <a:ext uri="{FF2B5EF4-FFF2-40B4-BE49-F238E27FC236}">
                  <a16:creationId xmlns=""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 xmlns:a16="http://schemas.microsoft.com/office/drawing/2014/main" id="{CAA8F915-A1BE-C34A-B957-54355E480920}"/>
              </a:ext>
            </a:extLst>
          </p:cNvPr>
          <p:cNvCxnSpPr>
            <a:cxnSpLocks/>
          </p:cNvCxnSpPr>
          <p:nvPr/>
        </p:nvCxnSpPr>
        <p:spPr>
          <a:xfrm>
            <a:off x="6183424" y="5480971"/>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 xmlns:a16="http://schemas.microsoft.com/office/drawing/2014/main" id="{E6B9FE4C-08CD-3C4D-8AFD-263ED19AD350}"/>
              </a:ext>
            </a:extLst>
          </p:cNvPr>
          <p:cNvSpPr/>
          <p:nvPr/>
        </p:nvSpPr>
        <p:spPr>
          <a:xfrm>
            <a:off x="3601467" y="599400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36" name="正方形/長方形 35">
            <a:extLst>
              <a:ext uri="{FF2B5EF4-FFF2-40B4-BE49-F238E27FC236}">
                <a16:creationId xmlns="" xmlns:a16="http://schemas.microsoft.com/office/drawing/2014/main" id="{66C9E3EF-DBB0-624A-B05A-348C8D2744A6}"/>
              </a:ext>
            </a:extLst>
          </p:cNvPr>
          <p:cNvSpPr/>
          <p:nvPr/>
        </p:nvSpPr>
        <p:spPr>
          <a:xfrm>
            <a:off x="3601467" y="6916644"/>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37" name="直線矢印コネクタ 36">
            <a:extLst>
              <a:ext uri="{FF2B5EF4-FFF2-40B4-BE49-F238E27FC236}">
                <a16:creationId xmlns="" xmlns:a16="http://schemas.microsoft.com/office/drawing/2014/main" id="{22411100-5327-A849-9D55-5B7A4E08433D}"/>
              </a:ext>
            </a:extLst>
          </p:cNvPr>
          <p:cNvCxnSpPr>
            <a:cxnSpLocks/>
          </p:cNvCxnSpPr>
          <p:nvPr/>
        </p:nvCxnSpPr>
        <p:spPr>
          <a:xfrm flipV="1">
            <a:off x="2847982" y="7296101"/>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 xmlns:a16="http://schemas.microsoft.com/office/drawing/2014/main" id="{CA2C5899-468C-6642-9D46-056A13526206}"/>
              </a:ext>
            </a:extLst>
          </p:cNvPr>
          <p:cNvCxnSpPr>
            <a:cxnSpLocks/>
          </p:cNvCxnSpPr>
          <p:nvPr/>
        </p:nvCxnSpPr>
        <p:spPr>
          <a:xfrm>
            <a:off x="2847982" y="6186709"/>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6" name="正方形/長方形 45">
            <a:extLst>
              <a:ext uri="{FF2B5EF4-FFF2-40B4-BE49-F238E27FC236}">
                <a16:creationId xmlns="" xmlns:a16="http://schemas.microsoft.com/office/drawing/2014/main" id="{52BB58E7-A1CE-1049-91E5-93FAE46D2E3F}"/>
              </a:ext>
            </a:extLst>
          </p:cNvPr>
          <p:cNvSpPr/>
          <p:nvPr/>
        </p:nvSpPr>
        <p:spPr>
          <a:xfrm rot="16200000">
            <a:off x="2320433" y="7125497"/>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7" name="正方形/長方形 46">
            <a:extLst>
              <a:ext uri="{FF2B5EF4-FFF2-40B4-BE49-F238E27FC236}">
                <a16:creationId xmlns="" xmlns:a16="http://schemas.microsoft.com/office/drawing/2014/main" id="{BF62CED2-8382-124A-8B79-CFB679CF9C7C}"/>
              </a:ext>
            </a:extLst>
          </p:cNvPr>
          <p:cNvSpPr/>
          <p:nvPr/>
        </p:nvSpPr>
        <p:spPr>
          <a:xfrm rot="16200000">
            <a:off x="2320433" y="620285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48" name="正方形/長方形 47">
            <a:extLst>
              <a:ext uri="{FF2B5EF4-FFF2-40B4-BE49-F238E27FC236}">
                <a16:creationId xmlns="" xmlns:a16="http://schemas.microsoft.com/office/drawing/2014/main" id="{A52B54AA-8F1E-8D42-8AEC-17FEDE1840F1}"/>
              </a:ext>
            </a:extLst>
          </p:cNvPr>
          <p:cNvSpPr/>
          <p:nvPr/>
        </p:nvSpPr>
        <p:spPr>
          <a:xfrm rot="16200000">
            <a:off x="9183276" y="6681614"/>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49" name="直線矢印コネクタ 48">
            <a:extLst>
              <a:ext uri="{FF2B5EF4-FFF2-40B4-BE49-F238E27FC236}">
                <a16:creationId xmlns=""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 xmlns:a16="http://schemas.microsoft.com/office/drawing/2014/main" id="{F9FEB996-2CFC-2D4B-9CA3-E29B102D26B5}"/>
              </a:ext>
            </a:extLst>
          </p:cNvPr>
          <p:cNvSpPr/>
          <p:nvPr/>
        </p:nvSpPr>
        <p:spPr>
          <a:xfrm rot="16200000">
            <a:off x="10593414" y="668161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 xmlns:a16="http://schemas.microsoft.com/office/drawing/2014/main" id="{3024DB93-5196-4C42-95B6-42BD12C3FAF3}"/>
              </a:ext>
            </a:extLst>
          </p:cNvPr>
          <p:cNvCxnSpPr>
            <a:cxnSpLocks/>
          </p:cNvCxnSpPr>
          <p:nvPr/>
        </p:nvCxnSpPr>
        <p:spPr>
          <a:xfrm>
            <a:off x="10221946"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 xmlns:a16="http://schemas.microsoft.com/office/drawing/2014/main" id="{6138FD1F-93CC-9141-8971-770746D5BFAE}"/>
              </a:ext>
            </a:extLst>
          </p:cNvPr>
          <p:cNvSpPr/>
          <p:nvPr/>
        </p:nvSpPr>
        <p:spPr>
          <a:xfrm>
            <a:off x="8050021" y="5129910"/>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53" name="正方形/長方形 52">
            <a:extLst>
              <a:ext uri="{FF2B5EF4-FFF2-40B4-BE49-F238E27FC236}">
                <a16:creationId xmlns=""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54" name="グループ化 53">
            <a:extLst>
              <a:ext uri="{FF2B5EF4-FFF2-40B4-BE49-F238E27FC236}">
                <a16:creationId xmlns=""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58" name="角丸四角形 57">
            <a:extLst>
              <a:ext uri="{FF2B5EF4-FFF2-40B4-BE49-F238E27FC236}">
                <a16:creationId xmlns="" xmlns:a16="http://schemas.microsoft.com/office/drawing/2014/main" id="{D6D0763E-C0E4-324C-98DB-CDB457B0AFAC}"/>
              </a:ext>
            </a:extLst>
          </p:cNvPr>
          <p:cNvSpPr/>
          <p:nvPr/>
        </p:nvSpPr>
        <p:spPr>
          <a:xfrm>
            <a:off x="5680720" y="5642943"/>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59" name="角丸四角形 58">
            <a:extLst>
              <a:ext uri="{FF2B5EF4-FFF2-40B4-BE49-F238E27FC236}">
                <a16:creationId xmlns=""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60" name="正方形/長方形 59">
            <a:extLst>
              <a:ext uri="{FF2B5EF4-FFF2-40B4-BE49-F238E27FC236}">
                <a16:creationId xmlns="" xmlns:a16="http://schemas.microsoft.com/office/drawing/2014/main" id="{9BDDFF64-1E88-9F49-977B-EA3372B0F04A}"/>
              </a:ext>
            </a:extLst>
          </p:cNvPr>
          <p:cNvSpPr/>
          <p:nvPr/>
        </p:nvSpPr>
        <p:spPr>
          <a:xfrm>
            <a:off x="10051504" y="1805369"/>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1" name="正方形/長方形 60">
            <a:extLst>
              <a:ext uri="{FF2B5EF4-FFF2-40B4-BE49-F238E27FC236}">
                <a16:creationId xmlns="" xmlns:a16="http://schemas.microsoft.com/office/drawing/2014/main" id="{23D85638-24F2-344B-AC37-902C0CF69B92}"/>
              </a:ext>
            </a:extLst>
          </p:cNvPr>
          <p:cNvSpPr/>
          <p:nvPr/>
        </p:nvSpPr>
        <p:spPr>
          <a:xfrm>
            <a:off x="8578998" y="2495588"/>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 xmlns:a16="http://schemas.microsoft.com/office/drawing/2014/main" id="{1FA904BC-3AB2-F741-879B-BE563C15290D}"/>
              </a:ext>
            </a:extLst>
          </p:cNvPr>
          <p:cNvPicPr>
            <a:picLocks noChangeAspect="1"/>
          </p:cNvPicPr>
          <p:nvPr/>
        </p:nvPicPr>
        <p:blipFill>
          <a:blip r:embed="rId5"/>
          <a:stretch>
            <a:fillRect/>
          </a:stretch>
        </p:blipFill>
        <p:spPr>
          <a:xfrm>
            <a:off x="5464696" y="5095521"/>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 xmlns:a16="http://schemas.microsoft.com/office/drawing/2014/main" id="{805158CB-C805-6048-88C4-CADF3D4DD2E8}"/>
              </a:ext>
            </a:extLst>
          </p:cNvPr>
          <p:cNvSpPr/>
          <p:nvPr/>
        </p:nvSpPr>
        <p:spPr>
          <a:xfrm>
            <a:off x="0" y="6813"/>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a:solidFill>
                  <a:schemeClr val="tx1"/>
                </a:solidFill>
              </a:rPr>
              <a:t>制御モデル</a:t>
            </a:r>
            <a:endParaRPr kumimoji="1" lang="ja-JP" altLang="en-US">
              <a:solidFill>
                <a:schemeClr val="tx1"/>
              </a:solidFill>
            </a:endParaRPr>
          </a:p>
        </p:txBody>
      </p:sp>
      <p:sp>
        <p:nvSpPr>
          <p:cNvPr id="5" name="角丸四角形 4">
            <a:extLst>
              <a:ext uri="{FF2B5EF4-FFF2-40B4-BE49-F238E27FC236}">
                <a16:creationId xmlns=""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制御技術①</a:t>
            </a:r>
            <a:endParaRPr kumimoji="1" lang="en-US" altLang="ja-JP" dirty="0">
              <a:solidFill>
                <a:schemeClr val="tx1"/>
              </a:solidFill>
            </a:endParaRPr>
          </a:p>
          <a:p>
            <a:r>
              <a:rPr kumimoji="1" lang="ja-JP" altLang="en-US">
                <a:solidFill>
                  <a:schemeClr val="tx1"/>
                </a:solidFill>
              </a:rPr>
              <a:t>①</a:t>
            </a:r>
            <a:r>
              <a:rPr kumimoji="1" lang="en-US" altLang="ja-JP" dirty="0">
                <a:solidFill>
                  <a:schemeClr val="tx1"/>
                </a:solidFill>
              </a:rPr>
              <a:t>-1. </a:t>
            </a:r>
            <a:r>
              <a:rPr kumimoji="1" lang="ja-JP" altLang="en-US">
                <a:solidFill>
                  <a:schemeClr val="tx1"/>
                </a:solidFill>
              </a:rPr>
              <a:t>制御戦略</a:t>
            </a:r>
            <a:endParaRPr kumimoji="1"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r>
              <a:rPr kumimoji="1" lang="ja-JP" altLang="en-US">
                <a:solidFill>
                  <a:schemeClr val="tx1"/>
                </a:solidFill>
              </a:rPr>
              <a:t>①</a:t>
            </a:r>
            <a:r>
              <a:rPr kumimoji="1" lang="en-US" altLang="ja-JP" dirty="0">
                <a:solidFill>
                  <a:schemeClr val="tx1"/>
                </a:solidFill>
              </a:rPr>
              <a:t>-2.</a:t>
            </a:r>
            <a:r>
              <a:rPr kumimoji="1" lang="ja-JP" altLang="en-US">
                <a:solidFill>
                  <a:schemeClr val="tx1"/>
                </a:solidFill>
              </a:rPr>
              <a:t>要素技術</a:t>
            </a:r>
            <a:endParaRPr kumimoji="1" lang="en-US" altLang="ja-JP" dirty="0">
              <a:solidFill>
                <a:schemeClr val="tx1"/>
              </a:solidFill>
            </a:endParaRPr>
          </a:p>
          <a:p>
            <a:r>
              <a:rPr kumimoji="1" lang="ja-JP" altLang="en-US">
                <a:solidFill>
                  <a:schemeClr val="tx1"/>
                </a:solidFill>
              </a:rPr>
              <a:t>・機能実現する上での課題は何か？</a:t>
            </a:r>
            <a:endParaRPr kumimoji="1"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kumimoji="1" lang="ja-JP" altLang="en-US">
                <a:solidFill>
                  <a:schemeClr val="tx1"/>
                </a:solidFill>
              </a:rPr>
              <a:t>・どのような条件・範囲で使うのか？</a:t>
            </a:r>
            <a:endParaRPr kumimoji="1" lang="en-US" altLang="ja-JP" dirty="0">
              <a:solidFill>
                <a:schemeClr val="tx1"/>
              </a:solidFill>
            </a:endParaRPr>
          </a:p>
          <a:p>
            <a:r>
              <a:rPr lang="ja-JP" altLang="en-US">
                <a:solidFill>
                  <a:schemeClr val="tx1"/>
                </a:solidFill>
              </a:rPr>
              <a:t>・性能・信頼性・安全性など機能の実現性に対して効果があるか？</a:t>
            </a:r>
            <a:endParaRPr kumimoji="1" lang="en-US" altLang="ja-JP" dirty="0">
              <a:solidFill>
                <a:schemeClr val="tx1"/>
              </a:solidFill>
            </a:endParaRPr>
          </a:p>
        </p:txBody>
      </p:sp>
      <p:sp>
        <p:nvSpPr>
          <p:cNvPr id="7" name="角丸四角形 6">
            <a:extLst>
              <a:ext uri="{FF2B5EF4-FFF2-40B4-BE49-F238E27FC236}">
                <a16:creationId xmlns=""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制御技術</a:t>
            </a:r>
            <a:r>
              <a:rPr lang="ja-JP" altLang="en-US">
                <a:solidFill>
                  <a:schemeClr val="tx1"/>
                </a:solidFill>
              </a:rPr>
              <a:t>②</a:t>
            </a:r>
            <a:endParaRPr kumimoji="1" lang="en-US" altLang="ja-JP" dirty="0">
              <a:solidFill>
                <a:schemeClr val="tx1"/>
              </a:solidFill>
            </a:endParaRPr>
          </a:p>
          <a:p>
            <a:r>
              <a:rPr kumimoji="1" lang="ja-JP" altLang="en-US">
                <a:solidFill>
                  <a:schemeClr val="tx1"/>
                </a:solidFill>
              </a:rPr>
              <a:t>②</a:t>
            </a:r>
            <a:r>
              <a:rPr kumimoji="1" lang="en-US" altLang="ja-JP" dirty="0">
                <a:solidFill>
                  <a:schemeClr val="tx1"/>
                </a:solidFill>
              </a:rPr>
              <a:t>-1. </a:t>
            </a:r>
            <a:r>
              <a:rPr kumimoji="1" lang="ja-JP" altLang="en-US">
                <a:solidFill>
                  <a:schemeClr val="tx1"/>
                </a:solidFill>
              </a:rPr>
              <a:t>制御戦略</a:t>
            </a:r>
            <a:endParaRPr kumimoji="1"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r>
              <a:rPr lang="ja-JP" altLang="en-US">
                <a:solidFill>
                  <a:schemeClr val="tx1"/>
                </a:solidFill>
              </a:rPr>
              <a:t>②</a:t>
            </a:r>
            <a:r>
              <a:rPr kumimoji="1" lang="en-US" altLang="ja-JP" dirty="0">
                <a:solidFill>
                  <a:schemeClr val="tx1"/>
                </a:solidFill>
              </a:rPr>
              <a:t>-2.</a:t>
            </a:r>
            <a:r>
              <a:rPr kumimoji="1" lang="ja-JP" altLang="en-US">
                <a:solidFill>
                  <a:schemeClr val="tx1"/>
                </a:solidFill>
              </a:rPr>
              <a:t>要素技術</a:t>
            </a:r>
            <a:endParaRPr kumimoji="1"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kumimoji="1" lang="ja-JP" altLang="en-US"/>
          </a:p>
        </p:txBody>
      </p:sp>
      <p:sp>
        <p:nvSpPr>
          <p:cNvPr id="5" name="正方形/長方形 4">
            <a:extLst>
              <a:ext uri="{FF2B5EF4-FFF2-40B4-BE49-F238E27FC236}">
                <a16:creationId xmlns=""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kumimoji="1" lang="ja-JP" altLang="en-US">
              <a:solidFill>
                <a:schemeClr val="tx1"/>
              </a:solidFill>
            </a:endParaRPr>
          </a:p>
        </p:txBody>
      </p:sp>
      <p:sp>
        <p:nvSpPr>
          <p:cNvPr id="6" name="正方形/長方形 5">
            <a:extLst>
              <a:ext uri="{FF2B5EF4-FFF2-40B4-BE49-F238E27FC236}">
                <a16:creationId xmlns=""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endParaRPr kumimoji="1" lang="ja-JP" altLang="en-US" b="1">
              <a:solidFill>
                <a:schemeClr val="tx1"/>
              </a:solidFill>
            </a:endParaRPr>
          </a:p>
        </p:txBody>
      </p:sp>
      <p:sp>
        <p:nvSpPr>
          <p:cNvPr id="7" name="正方形/長方形 6">
            <a:extLst>
              <a:ext uri="{FF2B5EF4-FFF2-40B4-BE49-F238E27FC236}">
                <a16:creationId xmlns=""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b="1">
                <a:solidFill>
                  <a:schemeClr val="tx1"/>
                </a:solidFill>
              </a:rPr>
              <a:t>画像処理を活用しているか</a:t>
            </a:r>
          </a:p>
        </p:txBody>
      </p:sp>
      <p:pic>
        <p:nvPicPr>
          <p:cNvPr id="9" name="図 8">
            <a:extLst>
              <a:ext uri="{FF2B5EF4-FFF2-40B4-BE49-F238E27FC236}">
                <a16:creationId xmlns=""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6"/>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endParaRPr kumimoji="1" lang="ja-JP" altLang="en-US">
              <a:solidFill>
                <a:schemeClr val="tx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5"/>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endParaRPr kumimoji="1" lang="ja-JP" altLang="en-US">
              <a:solidFill>
                <a:schemeClr val="tx1"/>
              </a:solidFill>
            </a:endParaRPr>
          </a:p>
        </p:txBody>
      </p:sp>
      <p:pic>
        <p:nvPicPr>
          <p:cNvPr id="3" name="図 2">
            <a:extLst>
              <a:ext uri="{FF2B5EF4-FFF2-40B4-BE49-F238E27FC236}">
                <a16:creationId xmlns=""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79"/>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endParaRPr kumimoji="1"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solidFill>
                  <a:schemeClr val="tx1"/>
                </a:solidFill>
              </a:rPr>
              <a:t>要求図</a:t>
            </a:r>
            <a:endParaRPr kumimoji="1" lang="ja-JP" altLang="en-US" dirty="0">
              <a:solidFill>
                <a:schemeClr val="tx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619250"/>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 xmlns:a16="http://schemas.microsoft.com/office/drawing/2014/main" id="{E0CC81E8-34DC-B24C-86ED-5CAC9E65E2B7}"/>
              </a:ext>
            </a:extLst>
          </p:cNvPr>
          <p:cNvSpPr/>
          <p:nvPr/>
        </p:nvSpPr>
        <p:spPr>
          <a:xfrm>
            <a:off x="3808512" y="415252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b="1">
                <a:solidFill>
                  <a:schemeClr val="tx1"/>
                </a:solidFill>
              </a:rPr>
              <a:t>ブロックビンゴゲームエリア</a:t>
            </a:r>
          </a:p>
        </p:txBody>
      </p:sp>
      <p:pic>
        <p:nvPicPr>
          <p:cNvPr id="5" name="図 4">
            <a:extLst>
              <a:ext uri="{FF2B5EF4-FFF2-40B4-BE49-F238E27FC236}">
                <a16:creationId xmlns=""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8312" y="2064296"/>
            <a:ext cx="11531600" cy="1168400"/>
          </a:xfrm>
          <a:prstGeom prst="rect">
            <a:avLst/>
          </a:prstGeom>
        </p:spPr>
      </p:pic>
      <p:pic>
        <p:nvPicPr>
          <p:cNvPr id="8" name="図 7">
            <a:extLst>
              <a:ext uri="{FF2B5EF4-FFF2-40B4-BE49-F238E27FC236}">
                <a16:creationId xmlns=""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5219424"/>
            <a:ext cx="6011416" cy="3994599"/>
          </a:xfrm>
          <a:prstGeom prst="rect">
            <a:avLst/>
          </a:prstGeom>
        </p:spPr>
      </p:pic>
    </p:spTree>
    <p:extLst>
      <p:ext uri="{BB962C8B-B14F-4D97-AF65-F5344CB8AC3E}">
        <p14:creationId xmlns:p14="http://schemas.microsoft.com/office/powerpoint/2010/main" val="3115111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1543</TotalTime>
  <Words>658</Words>
  <Application>Microsoft Office PowerPoint</Application>
  <PresentationFormat>A3 297x420 mm</PresentationFormat>
  <Paragraphs>148</Paragraphs>
  <Slides>14</Slides>
  <Notes>1</Notes>
  <HiddenSlides>0</HiddenSlides>
  <MMClips>0</MMClips>
  <ScaleCrop>false</ScaleCrop>
  <HeadingPairs>
    <vt:vector size="4" baseType="variant">
      <vt:variant>
        <vt:lpstr>テーマ</vt:lpstr>
      </vt:variant>
      <vt:variant>
        <vt:i4>2</vt:i4>
      </vt:variant>
      <vt:variant>
        <vt:lpstr>スライド タイトル</vt:lpstr>
      </vt:variant>
      <vt:variant>
        <vt:i4>14</vt:i4>
      </vt:variant>
    </vt:vector>
  </HeadingPairs>
  <TitlesOfParts>
    <vt:vector size="16" baseType="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分析モデル</vt:lpstr>
      <vt:lpstr>分析モデルまたは設計モデル</vt:lpstr>
      <vt:lpstr>設計モデル</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Ota Kaoru (太田 薫)</cp:lastModifiedBy>
  <cp:revision>208</cp:revision>
  <cp:lastPrinted>2018-04-01T05:10:42Z</cp:lastPrinted>
  <dcterms:created xsi:type="dcterms:W3CDTF">2002-02-28T07:41:56Z</dcterms:created>
  <dcterms:modified xsi:type="dcterms:W3CDTF">2019-05-24T03:27:35Z</dcterms:modified>
</cp:coreProperties>
</file>